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0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2" autoAdjust="0"/>
    <p:restoredTop sz="94692" autoAdjust="0"/>
  </p:normalViewPr>
  <p:slideViewPr>
    <p:cSldViewPr>
      <p:cViewPr>
        <p:scale>
          <a:sx n="80" d="100"/>
          <a:sy n="80" d="100"/>
        </p:scale>
        <p:origin x="-1397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B7644BE-9439-4637-ADE6-807E2CB25476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014788E-B6F1-4C55-8777-DC0CA1CD09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255768" cy="101994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abic Typesetting" panose="03020402040406030203" pitchFamily="66" charset="-78"/>
              </a:rPr>
              <a:t>Белый террор в России </a:t>
            </a:r>
            <a:endParaRPr lang="ru-RU" sz="5400" dirty="0">
              <a:solidFill>
                <a:schemeClr val="bg1"/>
              </a:solidFill>
              <a:latin typeface="Bookman Old Style" panose="0205060405050502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13176"/>
            <a:ext cx="828092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ru-RU" sz="2400" b="1" i="1" dirty="0">
                <a:solidFill>
                  <a:srgbClr val="000000"/>
                </a:solidFill>
              </a:rPr>
              <a:t>Мы шли к власти, чтобы вешать, а надо было вешать,  </a:t>
            </a:r>
          </a:p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ru-RU" sz="2400" b="1" i="1" dirty="0">
                <a:solidFill>
                  <a:srgbClr val="000000"/>
                </a:solidFill>
              </a:rPr>
              <a:t>     чтобы прийти к власти…   (Л.Г. Корнилов)</a:t>
            </a:r>
          </a:p>
        </p:txBody>
      </p:sp>
    </p:spTree>
    <p:extLst>
      <p:ext uri="{BB962C8B-B14F-4D97-AF65-F5344CB8AC3E}">
        <p14:creationId xmlns:p14="http://schemas.microsoft.com/office/powerpoint/2010/main" val="9048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397" y="836712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В ночь с 13 на 14 декабря 1919 года Красная Армия вступила в Новониколаевск. Бойцы и жители города увидели страшную картину: в крутом овраге в конце Вагановской улицы </a:t>
            </a:r>
            <a:r>
              <a:rPr lang="ru-RU" sz="1600" dirty="0" smtClean="0">
                <a:latin typeface="+mj-lt"/>
              </a:rPr>
              <a:t>(ныне</a:t>
            </a:r>
            <a:r>
              <a:rPr lang="ru-RU" sz="1600" dirty="0">
                <a:latin typeface="+mj-lt"/>
              </a:rPr>
              <a:t> ул. Фрунзе) были свалены горы изуродованных </a:t>
            </a:r>
            <a:r>
              <a:rPr lang="ru-RU" sz="1600" dirty="0" smtClean="0">
                <a:latin typeface="+mj-lt"/>
              </a:rPr>
              <a:t>трупов</a:t>
            </a:r>
            <a:r>
              <a:rPr lang="ru-RU" sz="1600" dirty="0">
                <a:latin typeface="+mj-lt"/>
              </a:rPr>
              <a:t>. Часть тел нашли во дворе тюрьмы (ул. Трудовая, 60). Члены ревкома, красноармейцы, иностранные журналисты освидетельствовали трупы убитых и составили документ, который впервые был опубликован в газете «Правда» от 16 января 1935 года. Первым подписал этот акт Блюхер, бывший в декабре 1919 года начальником Новониколаевского гарнизона.</a:t>
            </a:r>
          </a:p>
          <a:p>
            <a:r>
              <a:rPr lang="ru-RU" sz="1600" dirty="0">
                <a:latin typeface="+mj-lt"/>
              </a:rPr>
              <a:t>«Мы, нижеподписавшиеся, представители военных и гражданских властей г. Новониколаевска, осмотрев свезенные трупы жертв колчаковских зверств в количестве нескольких десятков, свезенных с различных концов г. Новониколаевска, свидетельствуем, что ни одного трупа без признаков ужасных, мучительных истязаний нет. Следы сабельных и штыковых ударов, ударов нагаек, содранная кожа, сплющенные черепа, продавленные груди, сплющенные лица, отрезанные уши и носы, отрубленные конечности, кандалы и веревочные петли имеются на каждом из осмотренных трупов, с коих сделан фотографический снимок. Никому из присутствующих иностранных подданных ни разу не приходилось видеть следов подобных пыток и убийств».</a:t>
            </a:r>
          </a:p>
          <a:p>
            <a:r>
              <a:rPr lang="ru-RU" sz="1600" dirty="0">
                <a:latin typeface="+mj-lt"/>
              </a:rPr>
              <a:t>Тела были настолько обезображены, что из 104 трупов удалось опознать только 37. Среди убитых был председатель Новониколаевского Совета рабочих, солдатских и крестьянских депутатов Василий Романов, на его теле обнаружили 14 штыковых и несколько огнестрельных ран.</a:t>
            </a:r>
          </a:p>
        </p:txBody>
      </p:sp>
    </p:spTree>
    <p:extLst>
      <p:ext uri="{BB962C8B-B14F-4D97-AF65-F5344CB8AC3E}">
        <p14:creationId xmlns:p14="http://schemas.microsoft.com/office/powerpoint/2010/main" val="27445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7" y="620688"/>
            <a:ext cx="6946573" cy="54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531" y="1067247"/>
            <a:ext cx="83639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"После захвата Ялуторовска белыми (18 июня 1918 г</a:t>
            </a:r>
            <a:r>
              <a:rPr lang="ru-RU" dirty="0" smtClean="0">
                <a:latin typeface="+mj-lt"/>
              </a:rPr>
              <a:t>.) </a:t>
            </a:r>
            <a:r>
              <a:rPr lang="ru-RU" dirty="0">
                <a:latin typeface="+mj-lt"/>
              </a:rPr>
              <a:t>в нем были восстановлены прежние органы власти. Началось жестокое преследование всех, кто сотрудничал с Советами. Аресты и казни стали массовым явлением. Белые убили члена Совдепа Демушкина, расстреляли десять бывших военнопленных (чехов и венгров), отказавшихся им служить. По воспоминаниям Федора Плотникова, участника Гражданской войны и узника колчаковских застенков с апреля по июль 1919 года, в подвальном помещении тюрьмы был установлен стол с цепями и разными приспособлениями для пыток. Замученных людей вывозили за еврейское </a:t>
            </a:r>
            <a:r>
              <a:rPr lang="ru-RU" dirty="0" smtClean="0">
                <a:latin typeface="+mj-lt"/>
              </a:rPr>
              <a:t>кладбище, </a:t>
            </a:r>
            <a:r>
              <a:rPr lang="ru-RU" dirty="0">
                <a:latin typeface="+mj-lt"/>
              </a:rPr>
              <a:t>где расстреливали. Все это происходило с июня 1918 г. В мае 1919 г. Восточный фронт Красной Армии перешел в наступление. 7 августа 1919 года освободили Тюмень. Чувствуя приближение красных, колчаковцы учинили зверскую расправу над своими узниками. В один из августовских дней 1919 года из тюрьмы вывели две большие группы заключенных. Одну группу - 96 человек - расстреляли в </a:t>
            </a:r>
            <a:r>
              <a:rPr lang="ru-RU" dirty="0" smtClean="0">
                <a:latin typeface="+mj-lt"/>
              </a:rPr>
              <a:t>березняке, </a:t>
            </a:r>
            <a:r>
              <a:rPr lang="ru-RU" dirty="0">
                <a:latin typeface="+mj-lt"/>
              </a:rPr>
              <a:t>другую, в количестве 197 человек, зарубили шашками за рекой Тобол у озера Имбиряй</a:t>
            </a:r>
            <a:r>
              <a:rPr lang="ru-RU" dirty="0" smtClean="0">
                <a:latin typeface="+mj-lt"/>
              </a:rPr>
              <a:t>..."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52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20527" y="1772816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Зверские и бессмысленные расправы над людьми кратно возросли с приходом к власти Колчака, с установлением им военной диктатуры. Только за первую половину 1919 года в Екатеринбургской губернии было расстреляно более 25 тысяч человек, в Енисейской губернии по приказу генерала С.Н.Розанова было расстреляно около 10 тысяч человек, 14 тысяч человек выпороли плетьми, сожжено и разграблено 12 тысяч крестьянских хозяйств. За два дня – 31 июля и 1 августа 1919 года – в г. Камне расстреляно свыше 300 человек, еще раньше – 48 человек в арестном доме того же города.</a:t>
            </a:r>
          </a:p>
        </p:txBody>
      </p:sp>
    </p:spTree>
    <p:extLst>
      <p:ext uri="{BB962C8B-B14F-4D97-AF65-F5344CB8AC3E}">
        <p14:creationId xmlns:p14="http://schemas.microsoft.com/office/powerpoint/2010/main" val="4213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5604" y="778074"/>
            <a:ext cx="80588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 начале 1919 года правительством адмирала Колчака было принято решение о создании отрядов милиции особого назначения в губерниях и областях Сибири. Роты Алтайского отряда вместе с ротами полка «Голубых улан» и 3-го Барнаульского полка с карательными функциями рыскали по всей губернии. Они не щадили ни женщин, ни стариков, не знали ни жалости, ни сострадания. Уже после разгрома колчаковцев в Следственную комиссию в г. Бийске поступили страшные свидетельские показания о бесчинствах: прапорщик Мамаев в селе Быстрый Исток «замучил мученической смертью больше 20 семей», старший надзиратель Лебедев открыто бахвалился, что лично расстрелял больше 10 человек», «отряд милиции числом в 100 человек при пяти офицерах проводил экзекуции, расстрелы и насильственные грабежи» в селах Ново-Тырышкино, Сычевка и Камышенка Сычевской волости и в селах Берёзовка и Михайловка Михайловской волости». В одном из документов названо 20 стражников отряда особого назначения и против каждой фамилии стоят слова «порол», «истязал», «расстреливал», «много расстреливал крестьян», «вешал», «драл», «грабил».</a:t>
            </a:r>
          </a:p>
        </p:txBody>
      </p:sp>
    </p:spTree>
    <p:extLst>
      <p:ext uri="{BB962C8B-B14F-4D97-AF65-F5344CB8AC3E}">
        <p14:creationId xmlns:p14="http://schemas.microsoft.com/office/powerpoint/2010/main" val="11886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968" y="826071"/>
            <a:ext cx="7880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«Я сомневаюсь, чтобы можно было указать за последнее пятидесятилетие какую-либо страну в мире, где бы убийство могло бы совершаться с такой легкостью и с наименьшей боязнью ответственности, как в Сибири во время правления Колчака»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095" y="2078614"/>
            <a:ext cx="7376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«Я не ошибусь, если скажу, что в Восточной Сибири на каждого человека, убитого большевиками, приходилось сто человек, убитых антибольшевистскими элементами</a:t>
            </a:r>
            <a:r>
              <a:rPr lang="ru-RU" dirty="0" smtClean="0"/>
              <a:t>».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У.Грейвс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968" y="3680157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«Тюрьмы и концентрационные лагеря были набиты до отказа. Сотни русских, осмелившихся не подчиниться новому диктатору, висели на деревьях и телеграфных столбах вдоль Сибирской железной дороги. Многие покоились в общих могилах, которые им приказывали копать перед тем, как колчаковские палачи уничтожали их пулеметным огнем. Убийства и грабежи стали повседневным явлением».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3061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Американские офицеры разведки М.Сейерс и </a:t>
            </a:r>
            <a:r>
              <a:rPr lang="ru-RU" dirty="0" smtClean="0"/>
              <a:t>А.Канн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7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9" y="764704"/>
            <a:ext cx="7200800" cy="50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56692"/>
            <a:ext cx="62777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Уильям </a:t>
            </a:r>
            <a:r>
              <a:rPr lang="ru-RU" sz="4000" dirty="0" smtClean="0"/>
              <a:t>Сидней Грейвс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William S Gr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744416" cy="47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316416" cy="1600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Забайкалье и «Семёновщина»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091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84076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Атаман Семёнов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75" y="1521072"/>
            <a:ext cx="2944020" cy="41189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05707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r>
              <a:rPr lang="ru-RU" sz="2000" dirty="0" smtClean="0">
                <a:latin typeface="+mj-lt"/>
              </a:rPr>
              <a:t>Григорий Семёнов</a:t>
            </a:r>
            <a:r>
              <a:rPr lang="ru-RU" sz="2000" dirty="0">
                <a:latin typeface="+mj-lt"/>
              </a:rPr>
              <a:t>  — </a:t>
            </a:r>
            <a:r>
              <a:rPr lang="ru-RU" sz="2000" dirty="0" smtClean="0">
                <a:latin typeface="+mj-lt"/>
              </a:rPr>
              <a:t>казачий атаман , </a:t>
            </a:r>
            <a:r>
              <a:rPr lang="ru-RU" sz="2000" dirty="0">
                <a:latin typeface="+mj-lt"/>
              </a:rPr>
              <a:t>деятель </a:t>
            </a:r>
            <a:r>
              <a:rPr lang="ru-RU" sz="2000" dirty="0" smtClean="0">
                <a:latin typeface="+mj-lt"/>
              </a:rPr>
              <a:t>белого движения</a:t>
            </a:r>
            <a:r>
              <a:rPr lang="ru-RU" sz="2000" dirty="0">
                <a:latin typeface="+mj-lt"/>
              </a:rPr>
              <a:t> в Забайкалье и на Дальнем Востоке</a:t>
            </a:r>
          </a:p>
        </p:txBody>
      </p:sp>
    </p:spTree>
    <p:extLst>
      <p:ext uri="{BB962C8B-B14F-4D97-AF65-F5344CB8AC3E}">
        <p14:creationId xmlns:p14="http://schemas.microsoft.com/office/powerpoint/2010/main" val="12021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781800" cy="57606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Определение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556792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cs typeface="Arial" panose="020B0604020202020204" pitchFamily="34" charset="0"/>
              </a:rPr>
              <a:t>Белый террор – условный термин ,обозначающий совокупность репрессивных мер и соответствующих законодательных актов, направленных против большевиков и сочувствующих им сил, а так же система мер террора таких ,как акции устрашения , массовые казни и т.д. на контролируемых белым движением территориях , осуществлявшихся со стороны военных и политических структур антибольшевистских движений.</a:t>
            </a:r>
            <a:endParaRPr lang="ru-RU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81800" cy="10241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Мятеж</a:t>
            </a:r>
            <a:r>
              <a:rPr lang="ru-RU" dirty="0" smtClean="0"/>
              <a:t> </a:t>
            </a:r>
            <a:r>
              <a:rPr lang="ru-RU" sz="3600" dirty="0" smtClean="0"/>
              <a:t>Семёнова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3644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После </a:t>
            </a:r>
            <a:r>
              <a:rPr lang="ru-RU" dirty="0" smtClean="0">
                <a:latin typeface="+mj-lt"/>
              </a:rPr>
              <a:t>Октябрьской революции</a:t>
            </a:r>
            <a:r>
              <a:rPr lang="ru-RU" dirty="0">
                <a:latin typeface="+mj-lt"/>
              </a:rPr>
              <a:t> Семёнов, имея разрешение не только от </a:t>
            </a:r>
            <a:r>
              <a:rPr lang="ru-RU" dirty="0" smtClean="0">
                <a:latin typeface="+mj-lt"/>
              </a:rPr>
              <a:t>Временного правительства , </a:t>
            </a:r>
            <a:r>
              <a:rPr lang="ru-RU" dirty="0">
                <a:latin typeface="+mj-lt"/>
              </a:rPr>
              <a:t>но и от </a:t>
            </a:r>
            <a:r>
              <a:rPr lang="ru-RU" dirty="0" smtClean="0">
                <a:latin typeface="+mj-lt"/>
              </a:rPr>
              <a:t>Петроградского Совета рабочих и солдатских депутатов, </a:t>
            </a:r>
            <a:r>
              <a:rPr lang="ru-RU" dirty="0">
                <a:latin typeface="+mj-lt"/>
              </a:rPr>
              <a:t>продолжал формировать в </a:t>
            </a:r>
            <a:r>
              <a:rPr lang="ru-RU" dirty="0" smtClean="0">
                <a:latin typeface="+mj-lt"/>
              </a:rPr>
              <a:t>Забайкалье конный </a:t>
            </a:r>
            <a:r>
              <a:rPr lang="ru-RU" dirty="0">
                <a:latin typeface="+mj-lt"/>
              </a:rPr>
              <a:t>Бурято-монгольский казачий отряд. Но в отряд он принимал не только монголов и бурят, но и русских. Условием принятия в полк был отказ от революционных завоеваний: комитетов, отмены дисциплины и чинопочитания и пр</a:t>
            </a:r>
            <a:r>
              <a:rPr lang="ru-RU" dirty="0" smtClean="0">
                <a:latin typeface="+mj-lt"/>
              </a:rPr>
              <a:t>.</a:t>
            </a:r>
            <a:r>
              <a:rPr lang="ru-RU" baseline="30000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 Поняв, что Семёнов создаёт антибольшевистские части, в конце ноября 1917 большевики в Чите попытались принять решение о его аресте. Но </a:t>
            </a:r>
            <a:r>
              <a:rPr lang="ru-RU" dirty="0" smtClean="0">
                <a:latin typeface="+mj-lt"/>
              </a:rPr>
              <a:t>Семёнов, </a:t>
            </a:r>
            <a:r>
              <a:rPr lang="ru-RU" dirty="0">
                <a:latin typeface="+mj-lt"/>
              </a:rPr>
              <a:t>обманув членов местного совета, с верными ему казаками убыл на </a:t>
            </a:r>
            <a:r>
              <a:rPr lang="ru-RU" dirty="0" smtClean="0">
                <a:latin typeface="+mj-lt"/>
              </a:rPr>
              <a:t>станцию Даурия, </a:t>
            </a:r>
            <a:r>
              <a:rPr lang="ru-RU" dirty="0">
                <a:latin typeface="+mj-lt"/>
              </a:rPr>
              <a:t>где продолжил формирование своего отряда. В первой половине декабря на станции Даурия по приговору военно-полевого суда, назначенного есаулом Семёновым, был казнён один из руководителей большевиков в </a:t>
            </a:r>
            <a:r>
              <a:rPr lang="ru-RU" dirty="0" smtClean="0">
                <a:latin typeface="+mj-lt"/>
              </a:rPr>
              <a:t>Маньчжурии</a:t>
            </a:r>
            <a:r>
              <a:rPr lang="ru-RU" dirty="0">
                <a:latin typeface="+mj-lt"/>
              </a:rPr>
              <a:t> Аркус (он был расстрелян, затем ему вспороли живот и, облив керосином, сожгли</a:t>
            </a:r>
            <a:r>
              <a:rPr lang="ru-RU" dirty="0" smtClean="0">
                <a:latin typeface="+mj-lt"/>
              </a:rPr>
              <a:t>).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0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54216" cy="7989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«Семёновщина»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63340"/>
            <a:ext cx="7038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«Положение на Дальнем Востоке таково: Хабаровск, Нижний Амур и железная дорога Хабаровск — Никольск заняты атаманом </a:t>
            </a:r>
            <a:r>
              <a:rPr lang="ru-RU" dirty="0" smtClean="0"/>
              <a:t>Калмыковым, </a:t>
            </a:r>
            <a:r>
              <a:rPr lang="ru-RU" dirty="0"/>
              <a:t>которого поддерживают японцы, за что Калмыков предоставляет им расхищать неисчислимые ценности Хабаровска. Японцы в свою очередь предоставляют Калмыкову открыто разбойничать, именно: разграбить хабаровский банк, расстреливать всех, кого захочет, смещать и назначать начальников окружных управлений Хабаровска и осуществлять самую дикую диктатуру. Семёнов, поддерживаемый также японцами, хотя и заявляет о своей лояльности в отношении командного состава и правительства, позволяет своим бандам также бесчинствовать в Забайкалье, именно: реквизировать наши продовольственные грузы, продавать их спекулянтам, а деньги делить между чинами отрядов».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7" y="5276800"/>
            <a:ext cx="218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(П.П Иванов-Ринов)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7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15" y="332656"/>
            <a:ext cx="6781800" cy="59208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«Семёновщина»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8464" y="1390709"/>
            <a:ext cx="754184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Велико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было количество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зарубленных и замученных в семёновских застенках Забайкалья, наиболее крупными из которых являлись Даурский, где орудовал подручный Семёнова барон  Унгерн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, и Маккиавеевский, названный жителями «мясорубкой», так как трупы, вывозившиеся из него, представляли собой кровавое месиво. В городе</a:t>
            </a:r>
            <a:r>
              <a:rPr lang="ru-RU" altLang="ru-RU" dirty="0">
                <a:solidFill>
                  <a:srgbClr val="252525"/>
                </a:solidFill>
                <a:latin typeface="+mj-lt"/>
              </a:rPr>
              <a:t> </a:t>
            </a:r>
            <a:r>
              <a:rPr lang="ru-RU" altLang="ru-RU" dirty="0" smtClean="0">
                <a:solidFill>
                  <a:srgbClr val="252525"/>
                </a:solidFill>
                <a:latin typeface="+mj-lt"/>
              </a:rPr>
              <a:t>Троицкосавске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 семёновцами был организован застенок, в который свозились для физического истребления «неблагонадёжные» из Западной Сибири и Дальнего Востока. Только в городской тюрьме было уничтожено свыше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1500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человек. Заключённых содержали в невыносимых условиях, в результате чего только за два с половиной месяца от голода и болезней умерло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350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человек. Первого и </a:t>
            </a:r>
            <a:r>
              <a:rPr lang="ru-RU" altLang="ru-RU" dirty="0" smtClean="0">
                <a:solidFill>
                  <a:srgbClr val="252525"/>
                </a:solidFill>
                <a:latin typeface="+mj-lt"/>
              </a:rPr>
              <a:t>пятого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января 1920 года был расстрелян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481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человек. Находящиеся в тюремном лазарете больные и раненые красногвардейцы, члены местных советов депутатов и сочувствовавшие советской власти были зарублены казаками Семёнова прямо в лазарете.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42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64696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Роберт Унгерн и Артемий Тирбах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40768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Об </a:t>
            </a:r>
            <a:r>
              <a:rPr lang="ru-RU" sz="2000" dirty="0">
                <a:latin typeface="+mj-lt"/>
              </a:rPr>
              <a:t>Унгерне ходили легенды. Он был очень жесток. Не щадил ни женщин, ни детей. По его приказанию </a:t>
            </a:r>
            <a:r>
              <a:rPr lang="ru-RU" sz="2000" dirty="0" smtClean="0">
                <a:latin typeface="+mj-lt"/>
              </a:rPr>
              <a:t>истреблялось </a:t>
            </a:r>
            <a:r>
              <a:rPr lang="ru-RU" sz="2000" dirty="0">
                <a:latin typeface="+mj-lt"/>
              </a:rPr>
              <a:t>население целых деревень. И сам он лично с наслаждением расстреливал обречённых на смерть. Таким же жестоким был и начальник особой карательной дивизии семёновской армии генерал Тирбах. Штаб его дивизии находился в местечке Маковеево. Там Тирбах и вершил свой </a:t>
            </a:r>
            <a:r>
              <a:rPr lang="ru-RU" sz="2000" dirty="0" smtClean="0">
                <a:latin typeface="+mj-lt"/>
              </a:rPr>
              <a:t>суд</a:t>
            </a:r>
            <a:r>
              <a:rPr lang="ru-RU" sz="2000" dirty="0">
                <a:latin typeface="+mj-lt"/>
              </a:rPr>
              <a:t>. Однажды насильственно мобилизованные казаки, не желая служить Семёнову, убили своих офицеров и перешли к партизанам. Вскоре в их станицу прибыл отряд Чистохина. Были собраны все старики. Их запрягли в сани и приказали везти убитых офицеров на кладбище. Там стариков расстреляли, а станицу </a:t>
            </a:r>
            <a:r>
              <a:rPr lang="ru-RU" sz="2000" dirty="0" smtClean="0">
                <a:latin typeface="+mj-lt"/>
              </a:rPr>
              <a:t>сожгли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9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244827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Унгерн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240360" cy="49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54416" cy="8732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Отношение Семёнова к террору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3691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«…</a:t>
            </a:r>
            <a:r>
              <a:rPr lang="ru-RU" sz="2400" dirty="0">
                <a:latin typeface="+mj-lt"/>
              </a:rPr>
              <a:t>в условиях зарождавшейся гражданской войны, всякая мягкотелость и гуманность должны быть отброшены</a:t>
            </a:r>
            <a:r>
              <a:rPr lang="ru-RU" sz="2400" dirty="0" smtClean="0">
                <a:latin typeface="+mj-lt"/>
              </a:rPr>
              <a:t>.»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5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558" y="2564904"/>
            <a:ext cx="9289032" cy="122413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Ледяные походы Корнилова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0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048672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Корнилов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914" y="211824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Лавр Корнилов-русский </a:t>
            </a:r>
            <a:r>
              <a:rPr lang="ru-RU" dirty="0">
                <a:latin typeface="+mj-lt"/>
              </a:rPr>
              <a:t>военачальник, </a:t>
            </a:r>
            <a:r>
              <a:rPr lang="ru-RU" dirty="0" smtClean="0">
                <a:latin typeface="+mj-lt"/>
              </a:rPr>
              <a:t>генерал от инфантерии.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914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О</a:t>
            </a:r>
            <a:r>
              <a:rPr lang="ru-RU" dirty="0" smtClean="0">
                <a:latin typeface="+mj-lt"/>
              </a:rPr>
              <a:t>дин </a:t>
            </a:r>
            <a:r>
              <a:rPr lang="ru-RU" dirty="0">
                <a:latin typeface="+mj-lt"/>
              </a:rPr>
              <a:t>из организаторов и Главнокомандующий </a:t>
            </a:r>
            <a:r>
              <a:rPr lang="ru-RU" dirty="0" smtClean="0">
                <a:latin typeface="+mj-lt"/>
              </a:rPr>
              <a:t>Добровольческой армии, </a:t>
            </a:r>
            <a:r>
              <a:rPr lang="ru-RU" dirty="0">
                <a:latin typeface="+mj-lt"/>
              </a:rPr>
              <a:t>вождь </a:t>
            </a:r>
            <a:r>
              <a:rPr lang="ru-RU" dirty="0" smtClean="0">
                <a:latin typeface="+mj-lt"/>
              </a:rPr>
              <a:t>белого движения</a:t>
            </a:r>
            <a:r>
              <a:rPr lang="ru-RU" dirty="0">
                <a:latin typeface="+mj-lt"/>
              </a:rPr>
              <a:t> </a:t>
            </a:r>
            <a:r>
              <a:rPr lang="ru-RU" dirty="0" smtClean="0">
                <a:latin typeface="+mj-lt"/>
              </a:rPr>
              <a:t>на Юге России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2540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624736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Начало похода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654449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В начале Ледяного похода Корнилов заявил: «Я даю вам приказ, очень жестокий: пленных не брать! Ответственность за этот приказ перед Богом и русским народом я беру на </a:t>
            </a:r>
            <a:r>
              <a:rPr lang="ru-RU" sz="2400" dirty="0" smtClean="0">
                <a:latin typeface="+mj-lt"/>
              </a:rPr>
              <a:t>себя.».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3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068144" cy="5829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«Господа офицеры»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56792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Н. Н</a:t>
            </a:r>
            <a:r>
              <a:rPr lang="ru-RU" sz="2000" dirty="0" smtClean="0">
                <a:latin typeface="+mj-lt"/>
              </a:rPr>
              <a:t>. Богданов </a:t>
            </a:r>
            <a:r>
              <a:rPr lang="ru-RU" sz="2000" dirty="0">
                <a:latin typeface="+mj-lt"/>
              </a:rPr>
              <a:t>(«Организация Добровольческой армии и Первый Кубанский поход») приводит свидетельство участника «Ледяного похода»: « Взятые в плен, после получения сведений о действиях большевиков, расстреливались комендантским отрядом. Офицеры комендантского отряда в конце похода были совсем больными людьми, до того они изнервничались. У Корвин-Круковского появилась какая-то особая болезненная жестокость. На офицерах комендантского отряда лежала тяжелая обязанность расстреливать большевиков, но, к сожалению, я знал много случаев, когда под влиянием ненависти к большевикам, офицеры брали на себя обязанности добровольно расстреливать взятых в плен».</a:t>
            </a:r>
          </a:p>
        </p:txBody>
      </p:sp>
    </p:spTree>
    <p:extLst>
      <p:ext uri="{BB962C8B-B14F-4D97-AF65-F5344CB8AC3E}">
        <p14:creationId xmlns:p14="http://schemas.microsoft.com/office/powerpoint/2010/main" val="32907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800" cy="504056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79556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Подавление революционных политических настроений.</a:t>
            </a:r>
          </a:p>
          <a:p>
            <a:pPr marL="342900" indent="-342900">
              <a:buAutoNum type="arabicParenR"/>
            </a:pPr>
            <a:endParaRPr lang="ru-RU" sz="2400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Уничтожение лиц , состоящих в органах советского управления.</a:t>
            </a:r>
          </a:p>
          <a:p>
            <a:pPr marL="342900" indent="-342900">
              <a:buAutoNum type="arabicParenR"/>
            </a:pPr>
            <a:endParaRPr lang="ru-RU" sz="2400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Установление старого порядка на захваченных территориях. </a:t>
            </a:r>
          </a:p>
          <a:p>
            <a:pPr marL="342900" indent="-342900">
              <a:buAutoNum type="arabicParenR"/>
            </a:pPr>
            <a:endParaRPr lang="ru-RU" sz="2800" dirty="0"/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4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5845696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Добровольцы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132856"/>
            <a:ext cx="6534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О жестокости со стороны рядовых добровольцев во время «Ледяного похода» вспоминал один из участников похода, когда писал о расправах добровольцев над захваченными в плен: «Все большевики, захваченные нами с оружием в руках, расстреливались на месте: в одиночку, десятками, сотнями. Это была война «на истребление»». (Федюк В. П. Белые. Антибольшевистское движение на юге России </a:t>
            </a:r>
            <a:r>
              <a:rPr lang="ru-RU" sz="2000" dirty="0" smtClean="0">
                <a:latin typeface="+mj-lt"/>
              </a:rPr>
              <a:t>1917—1918).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07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644208" cy="654968"/>
          </a:xfrm>
        </p:spPr>
        <p:txBody>
          <a:bodyPr>
            <a:normAutofit/>
          </a:bodyPr>
          <a:lstStyle/>
          <a:p>
            <a:r>
              <a:rPr lang="ru-RU" sz="3600" dirty="0"/>
              <a:t>К</a:t>
            </a:r>
            <a:r>
              <a:rPr lang="ru-RU" sz="3600" dirty="0" smtClean="0"/>
              <a:t>орнилов о терроре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56792"/>
            <a:ext cx="6030416" cy="412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 данным историка Федюка, Корниловым было составлено воззвание к жителям Ставрополья предупреждавшее о возможности применения к ним ответных жестких мер, в случае нападения на офицеров Добровольческой армии: «На всякий случай предупреждаю, что всякое враждебное действие по отношению к добровольцам и действующим вместе с ними казачьим отрядам повлечет за собой самую крутую расправу, включая расстрел всех, у кого найдется оружие, и сожжение селений». По мнению исследователя Белого движения на Юге России В. П. Федюка, эти заявления свидетельствуют, «что речь шла именно о терроре, то есть насилии, возведенном в систему, преследующем цель не наказания, но устрашения».</a:t>
            </a:r>
          </a:p>
        </p:txBody>
      </p:sp>
    </p:spTree>
    <p:extLst>
      <p:ext uri="{BB962C8B-B14F-4D97-AF65-F5344CB8AC3E}">
        <p14:creationId xmlns:p14="http://schemas.microsoft.com/office/powerpoint/2010/main" val="40442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7" y="2564904"/>
            <a:ext cx="8748464" cy="8709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Интервенция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9391" y="4365104"/>
            <a:ext cx="725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«Было бы ошибочно думать, что в течение всего этого года мы сражались на фронтах за дело враждебных большевикам русских. Напротив того, русские белогвардейцы сражались за </a:t>
            </a:r>
            <a:r>
              <a:rPr lang="ru-RU" u="sng" dirty="0" smtClean="0"/>
              <a:t>наше</a:t>
            </a:r>
            <a:r>
              <a:rPr lang="ru-RU" dirty="0" smtClean="0"/>
              <a:t> </a:t>
            </a:r>
            <a:r>
              <a:rPr lang="ru-RU" dirty="0"/>
              <a:t>дело»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531817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(У.Черчиль)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8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192688" cy="7829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Концентрационные лагеря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758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И</a:t>
            </a:r>
            <a:r>
              <a:rPr lang="ru-RU" dirty="0" smtClean="0">
                <a:latin typeface="+mj-lt"/>
              </a:rPr>
              <a:t>ностранные </a:t>
            </a:r>
            <a:r>
              <a:rPr lang="ru-RU" dirty="0">
                <a:latin typeface="+mj-lt"/>
              </a:rPr>
              <a:t>интервенты активно способствовали и развертыванию на российской территории новых концлагерей для тех, кто выступал против оккупации или сочувствовал большевикам. Начали же создаваться концлагеря еще Временным правительством</a:t>
            </a:r>
            <a:r>
              <a:rPr lang="ru-RU" dirty="0" smtClean="0">
                <a:latin typeface="+mj-lt"/>
              </a:rPr>
              <a:t>. </a:t>
            </a:r>
            <a:r>
              <a:rPr lang="ru-RU" dirty="0">
                <a:latin typeface="+mj-lt"/>
              </a:rPr>
              <a:t>Когда в Архангельске и Мурманске высадились французские и английские войска, один из их руководителей – генерал Пуль от имени союзников торжественно обещал северянам обеспечить на захваченной территории “торжество права и справедливости”. Однако почти сразу же после этих слов на захваченном интервентами острове Мудьюг был организован концлагерь. Вот свидетельства тех, кому там довелось побывать: «Каждую ночь умирало по нескольку человек, и трупы их оставались в бараке до утра. А утром появлялся французский сержант и злорадно вопрошал: “Сколько большевиков сегодня капут?”. Из заточенных на Мудьюге более 50 процентов расстались с жизнью, многие сошли с ума…</a:t>
            </a:r>
          </a:p>
        </p:txBody>
      </p:sp>
    </p:spTree>
    <p:extLst>
      <p:ext uri="{BB962C8B-B14F-4D97-AF65-F5344CB8AC3E}">
        <p14:creationId xmlns:p14="http://schemas.microsoft.com/office/powerpoint/2010/main" val="22542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88832" cy="79208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Американцы и шотландцы охраняют пленных красноармейцев в </a:t>
            </a:r>
            <a:r>
              <a:rPr lang="ru-RU" sz="2800" dirty="0" smtClean="0"/>
              <a:t>Березнике.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60" y="1700808"/>
            <a:ext cx="590367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5383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После ухода англо-французских интервентов власть на Севере России перешла в руки белогвардейского генерала Евгения Миллера. Он не только продолжил, но и усилил репрессии и террор, пытаясь остановить быстро развивавшийся процесс “большевизации масс”. Самым бесчеловечным их олицетворением стала ссыльно-каторжная тюрьма в </a:t>
            </a:r>
            <a:r>
              <a:rPr lang="ru-RU" sz="2000" dirty="0" smtClean="0">
                <a:latin typeface="+mj-lt"/>
              </a:rPr>
              <a:t>Иоканьге, </a:t>
            </a:r>
            <a:r>
              <a:rPr lang="ru-RU" sz="2000" dirty="0">
                <a:latin typeface="+mj-lt"/>
              </a:rPr>
              <a:t>которую один из узников охарактеризовал как “наиболее зверский, изощренный метод истребления людей медленной, мучительной смертью”. Вот выдержки из воспоминаний тех, кому </a:t>
            </a:r>
            <a:r>
              <a:rPr lang="ru-RU" sz="2000" dirty="0" smtClean="0">
                <a:latin typeface="+mj-lt"/>
              </a:rPr>
              <a:t>удалось </a:t>
            </a:r>
            <a:r>
              <a:rPr lang="ru-RU" sz="2000" dirty="0">
                <a:latin typeface="+mj-lt"/>
              </a:rPr>
              <a:t>выжить </a:t>
            </a:r>
            <a:r>
              <a:rPr lang="ru-RU" sz="2000" dirty="0" smtClean="0">
                <a:latin typeface="+mj-lt"/>
              </a:rPr>
              <a:t>: </a:t>
            </a:r>
            <a:r>
              <a:rPr lang="ru-RU" sz="2000" dirty="0">
                <a:latin typeface="+mj-lt"/>
              </a:rPr>
              <a:t>«Умершие лежали на нарах вместе с живыми, причем живые были не лучше мертвых: грязные, покрытые струпьями, в рваном тряпье, заживо разлагающиеся, они представляли кошмарную картину»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62068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Каторжная тюрьма в Иоканьге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0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1683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К моменту освобождения Иоканьги от белых там из полутора тысяч заключенных остались 576 человек, из которых 205 уже не могли передвигаться. Система подобных </a:t>
            </a:r>
            <a:r>
              <a:rPr lang="ru-RU" sz="2000" dirty="0" smtClean="0">
                <a:latin typeface="+mj-lt"/>
              </a:rPr>
              <a:t>концлагерей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была </a:t>
            </a:r>
            <a:r>
              <a:rPr lang="ru-RU" sz="2000" dirty="0">
                <a:latin typeface="+mj-lt"/>
              </a:rPr>
              <a:t>развернута в Сибири и на Дальнем Востоке адмиралом Колчаком – </a:t>
            </a:r>
            <a:r>
              <a:rPr lang="ru-RU" sz="2000" dirty="0" smtClean="0">
                <a:latin typeface="+mj-lt"/>
              </a:rPr>
              <a:t>наиболее жестоким </a:t>
            </a:r>
            <a:r>
              <a:rPr lang="ru-RU" sz="2000" dirty="0">
                <a:latin typeface="+mj-lt"/>
              </a:rPr>
              <a:t>из всех белогвардейских </a:t>
            </a:r>
            <a:r>
              <a:rPr lang="ru-RU" sz="2000" dirty="0" smtClean="0">
                <a:latin typeface="+mj-lt"/>
              </a:rPr>
              <a:t>вождей. </a:t>
            </a:r>
            <a:r>
              <a:rPr lang="ru-RU" sz="2000" dirty="0">
                <a:latin typeface="+mj-lt"/>
              </a:rPr>
              <a:t>Они создавались как на базе тюрем, так и в тех лагерях военнопленных, которые были построены еще Временным правительством. Более чем в 40 концлагерей режим загнал почти миллион (914178) человек, отвергавших </a:t>
            </a:r>
            <a:r>
              <a:rPr lang="ru-RU" sz="2000" dirty="0" smtClean="0">
                <a:latin typeface="+mj-lt"/>
              </a:rPr>
              <a:t>восстановление </a:t>
            </a:r>
            <a:r>
              <a:rPr lang="ru-RU" sz="2000" dirty="0">
                <a:latin typeface="+mj-lt"/>
              </a:rPr>
              <a:t>дореволюционных порядков.</a:t>
            </a:r>
          </a:p>
        </p:txBody>
      </p:sp>
    </p:spTree>
    <p:extLst>
      <p:ext uri="{BB962C8B-B14F-4D97-AF65-F5344CB8AC3E}">
        <p14:creationId xmlns:p14="http://schemas.microsoft.com/office/powerpoint/2010/main" val="35543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00808"/>
            <a:ext cx="7038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На Дальнем Востоке была известна трагедия села Ивановки на Амуре, которое японцы сначала обстреляли из пушек, а затем сожгли. Погибло около 300 мирных жителей. </a:t>
            </a:r>
            <a:r>
              <a:rPr lang="ru-RU" sz="2000" dirty="0" smtClean="0">
                <a:latin typeface="+mj-lt"/>
              </a:rPr>
              <a:t>Грэйвс </a:t>
            </a:r>
            <a:r>
              <a:rPr lang="ru-RU" sz="2000" dirty="0">
                <a:latin typeface="+mj-lt"/>
              </a:rPr>
              <a:t>описывал следующий случай: «Пятеро русских были приведены к могилам, которые были вырыты в окрестностях железнодорожной станции; им завязали глаза и приказали встать на колени у края могилы со связанными назад руками. Два японских офицера, сняв верхнюю одежду и обнажив сабли, начали рубить жертвы, направляя удары сзади шеи. Эта расправа была произведена японцами не потому, что жертвы совершили какое-нибудь преступление, а потому, что они были заподозрены в </a:t>
            </a:r>
            <a:r>
              <a:rPr lang="ru-RU" sz="2000" dirty="0" smtClean="0">
                <a:latin typeface="+mj-lt"/>
              </a:rPr>
              <a:t>большевизме».</a:t>
            </a:r>
            <a:endParaRPr lang="ru-RU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068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Ивановка на Амуре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7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9"/>
            <a:ext cx="3607566" cy="4586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650163"/>
            <a:ext cx="836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Американский интервент возле трупа большевика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7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382000" cy="5131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«Охотники на большевиков»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05322"/>
            <a:ext cx="643271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048672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Кем осуществлялся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34479"/>
            <a:ext cx="4968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Белый террор проводился двумя группами специальных органов :</a:t>
            </a:r>
          </a:p>
          <a:p>
            <a:r>
              <a:rPr lang="ru-RU" sz="2000" dirty="0" smtClean="0">
                <a:latin typeface="+mj-lt"/>
              </a:rPr>
              <a:t>Официальными органами:</a:t>
            </a:r>
          </a:p>
          <a:p>
            <a:r>
              <a:rPr lang="ru-RU" sz="2000" dirty="0" smtClean="0">
                <a:latin typeface="+mj-lt"/>
              </a:rPr>
              <a:t>Военными</a:t>
            </a:r>
          </a:p>
          <a:p>
            <a:r>
              <a:rPr lang="ru-RU" sz="2000" dirty="0" smtClean="0">
                <a:latin typeface="+mj-lt"/>
              </a:rPr>
              <a:t>Государственной охраны</a:t>
            </a:r>
          </a:p>
          <a:p>
            <a:r>
              <a:rPr lang="ru-RU" sz="2000" dirty="0" smtClean="0">
                <a:latin typeface="+mj-lt"/>
              </a:rPr>
              <a:t>Гражданскими </a:t>
            </a:r>
          </a:p>
          <a:p>
            <a:r>
              <a:rPr lang="ru-RU" sz="2000" dirty="0" smtClean="0">
                <a:latin typeface="+mj-lt"/>
              </a:rPr>
              <a:t>Контрразведкой</a:t>
            </a:r>
          </a:p>
          <a:p>
            <a:r>
              <a:rPr lang="ru-RU" sz="2000" dirty="0" smtClean="0">
                <a:latin typeface="+mj-lt"/>
              </a:rPr>
              <a:t>Органами внутренних дел</a:t>
            </a:r>
          </a:p>
          <a:p>
            <a:r>
              <a:rPr lang="ru-RU" sz="2000" dirty="0" smtClean="0">
                <a:latin typeface="+mj-lt"/>
              </a:rPr>
              <a:t>Военно</a:t>
            </a:r>
            <a:r>
              <a:rPr lang="ru-RU" sz="2000" dirty="0">
                <a:latin typeface="+mj-lt"/>
              </a:rPr>
              <a:t>-</a:t>
            </a:r>
            <a:r>
              <a:rPr lang="ru-RU" sz="2000" dirty="0" smtClean="0">
                <a:latin typeface="+mj-lt"/>
              </a:rPr>
              <a:t>полевыми судами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И неофициальными органами ,самовольно образованными представителями военного командования в ходе бесконтрольных погромов и самосудов</a:t>
            </a:r>
            <a:r>
              <a:rPr lang="ru-RU" sz="2000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5"/>
            <a:ext cx="3312368" cy="23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6618312" cy="1161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Чехословацкий корпус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9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476672"/>
            <a:ext cx="8784976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Чехословацкие каратели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22748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Ч</a:t>
            </a:r>
            <a:r>
              <a:rPr lang="ru-RU" sz="2000" dirty="0" smtClean="0">
                <a:latin typeface="+mj-lt"/>
              </a:rPr>
              <a:t>ехословацкие </a:t>
            </a:r>
            <a:r>
              <a:rPr lang="ru-RU" sz="2000" dirty="0">
                <a:latin typeface="+mj-lt"/>
              </a:rPr>
              <a:t>каратели </a:t>
            </a:r>
            <a:r>
              <a:rPr lang="ru-RU" sz="2000" dirty="0" smtClean="0">
                <a:latin typeface="+mj-lt"/>
              </a:rPr>
              <a:t> так же расправлялись </a:t>
            </a:r>
            <a:r>
              <a:rPr lang="ru-RU" sz="2000" dirty="0">
                <a:latin typeface="+mj-lt"/>
              </a:rPr>
              <a:t>со своими “братьями-славянами</a:t>
            </a:r>
            <a:r>
              <a:rPr lang="ru-RU" sz="2000" dirty="0" smtClean="0">
                <a:latin typeface="+mj-lt"/>
              </a:rPr>
              <a:t>”, </a:t>
            </a:r>
            <a:r>
              <a:rPr lang="ru-RU" sz="2000" dirty="0">
                <a:latin typeface="+mj-lt"/>
              </a:rPr>
              <a:t>буквально стирая с лица земли целые поселки и деревни. В </a:t>
            </a:r>
            <a:r>
              <a:rPr lang="ru-RU" sz="2000" dirty="0" smtClean="0">
                <a:latin typeface="+mj-lt"/>
              </a:rPr>
              <a:t>Енисейске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за симпатии к большевикам было расстреляно более 700 человек – почти десятая часть проживавших там. При подавлении восстания узников Александровской пересыльной тюрьмы в сентябре 1919 года </a:t>
            </a:r>
            <a:r>
              <a:rPr lang="ru-RU" sz="2000" dirty="0" smtClean="0">
                <a:latin typeface="+mj-lt"/>
              </a:rPr>
              <a:t>чехи убили более 600 человек в течении трёх дней. И таких примеров ,к сожалению, великое множество.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4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59096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6408712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Поезда смерти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279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24" y="404664"/>
            <a:ext cx="6788224" cy="7269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Красный крест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478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 книге Павла Голуба приводятся факты и документы, свидетельствующие о том, что “баржи” и “поезда смерти” стали активно и массированно применяться именно белогвардейцами. Когда осенью 1918 года на восточном фронте они стали терпеть поражение от Красной Армии, в Сибирь, а затем на Дальний Восток потянулись “баржи” и “поезда смерти” с узниками тюрем и концлагерей. 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Когда “поезда смерти” находились в Приморье, их посетили сотрудники американского Красного Креста. Один из них – Бьюкели написал в своем дневнике: «До того момента, когда мы нашли этот ужасный караван в Никольске, 800 пассажиров умерли от голода, грязи и болезней… Я видел трупы людей, тела которых еще при жизни разъедали паразиты до тех пор, пока они не умирали после месяцев ежедневной мучительной пытки от голода, грязи и холода. Клянусь Богом, я не преувеличиваю!.. В Сибири ужас и смерть на каждом шагу в таком масштабе, что потрясли бы самое черствое сердце...».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1644" y="560635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Большая часть материала взята из интернет-источников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307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962128" cy="7292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Адмирал Колчак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6511" y="1617491"/>
            <a:ext cx="331236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Колчак — русский военный и политический деятель, флотоводец, учёный-океанограф.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Участник</a:t>
            </a:r>
            <a:r>
              <a:rPr lang="ru-RU" altLang="ru-RU" dirty="0" smtClean="0">
                <a:solidFill>
                  <a:srgbClr val="252525"/>
                </a:solidFill>
                <a:latin typeface="+mj-lt"/>
              </a:rPr>
              <a:t> Русско-японской </a:t>
            </a:r>
            <a:r>
              <a:rPr lang="ru-RU" altLang="ru-RU" dirty="0">
                <a:solidFill>
                  <a:srgbClr val="252525"/>
                </a:solidFill>
                <a:latin typeface="+mj-lt"/>
              </a:rPr>
              <a:t>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</a:t>
            </a:r>
            <a:r>
              <a:rPr lang="ru-RU" altLang="ru-RU" dirty="0" smtClean="0">
                <a:solidFill>
                  <a:srgbClr val="252525"/>
                </a:solidFill>
                <a:latin typeface="+mj-lt"/>
              </a:rPr>
              <a:t>первой мировой </a:t>
            </a:r>
            <a:r>
              <a:rPr lang="ru-RU" altLang="ru-RU" dirty="0" smtClean="0">
                <a:solidFill>
                  <a:srgbClr val="252525"/>
                </a:solidFill>
                <a:latin typeface="+mj-lt"/>
              </a:rPr>
              <a:t>войны 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вождь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белого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 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движения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</a:rPr>
              <a:t> во время гражданской войны,</a:t>
            </a:r>
            <a:r>
              <a:rPr lang="ru-RU" altLang="ru-RU" dirty="0">
                <a:solidFill>
                  <a:srgbClr val="252525"/>
                </a:solidFill>
                <a:latin typeface="+mj-lt"/>
              </a:rPr>
              <a:t> </a:t>
            </a:r>
            <a:r>
              <a:rPr lang="ru-RU" altLang="ru-RU" dirty="0" smtClean="0">
                <a:solidFill>
                  <a:srgbClr val="252525"/>
                </a:solidFill>
                <a:latin typeface="+mj-lt"/>
              </a:rPr>
              <a:t>«Верховный правитель </a:t>
            </a:r>
            <a:r>
              <a:rPr lang="ru-RU" altLang="ru-RU" dirty="0">
                <a:solidFill>
                  <a:srgbClr val="252525"/>
                </a:solidFill>
                <a:latin typeface="+mj-lt"/>
              </a:rPr>
              <a:t>Р</a:t>
            </a:r>
            <a:r>
              <a:rPr lang="ru-RU" altLang="ru-RU" dirty="0" smtClean="0">
                <a:solidFill>
                  <a:srgbClr val="252525"/>
                </a:solidFill>
                <a:latin typeface="+mj-lt"/>
              </a:rPr>
              <a:t>оссии», установивший режим военной диктатуры в Сибири ,на Дальнем востоке и Урале.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44"/>
            <a:ext cx="3600400" cy="40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60840" cy="9521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Начало гражданской войны и приход к власти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8570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cs typeface="Arial" panose="020B0604020202020204" pitchFamily="34" charset="0"/>
              </a:rPr>
              <a:t>«Омский переворот» </a:t>
            </a:r>
          </a:p>
          <a:p>
            <a:r>
              <a:rPr lang="ru-RU" dirty="0" smtClean="0">
                <a:latin typeface="+mj-lt"/>
                <a:cs typeface="Arial" panose="020B0604020202020204" pitchFamily="34" charset="0"/>
              </a:rPr>
              <a:t>В середине октября Колчак прибывает в Омск ,где он  был назначен военным и морским министром правительства Директории. 18  ноября 1918 года  в ходе военного переворота Директория ,представлявшая собой блок правых эсеров и левых кадетов была упразднена и Колчак избирается «Верховным правителем</a:t>
            </a:r>
            <a:r>
              <a:rPr lang="ru-RU" dirty="0" smtClean="0">
                <a:latin typeface="+mj-lt"/>
              </a:rPr>
              <a:t>».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355022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6781800" cy="576064"/>
          </a:xfrm>
        </p:spPr>
        <p:txBody>
          <a:bodyPr>
            <a:noAutofit/>
          </a:bodyPr>
          <a:lstStyle/>
          <a:p>
            <a:r>
              <a:rPr lang="ru-RU" sz="4800" dirty="0" smtClean="0"/>
              <a:t>Белый террор в Сибири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530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338437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«Приняв </a:t>
            </a:r>
            <a:r>
              <a:rPr lang="ru-RU" sz="2800" dirty="0">
                <a:latin typeface="+mn-lt"/>
              </a:rPr>
              <a:t>крест этой власти в исключительно трудных условиях Гражданской войны и полного расстройства государственных дел и жизни, объявляю, что я не пойду ни по пути реакции, ни по гибельному пути партийности. </a:t>
            </a:r>
            <a:r>
              <a:rPr lang="ru-RU" sz="2800" b="1" dirty="0">
                <a:latin typeface="+mn-lt"/>
              </a:rPr>
              <a:t>Главной целью я ставлю создание боеспособной армии, победу над большевиками и установление </a:t>
            </a:r>
            <a:r>
              <a:rPr lang="ru-RU" sz="2800" b="1" u="sng" dirty="0">
                <a:latin typeface="+mn-lt"/>
              </a:rPr>
              <a:t>законности и </a:t>
            </a:r>
            <a:r>
              <a:rPr lang="ru-RU" sz="2800" b="1" u="sng" dirty="0" smtClean="0">
                <a:latin typeface="+mn-lt"/>
              </a:rPr>
              <a:t>порядка</a:t>
            </a:r>
            <a:r>
              <a:rPr lang="ru-RU" sz="2800" dirty="0" smtClean="0">
                <a:latin typeface="+mn-lt"/>
              </a:rPr>
              <a:t>» (А.В. Колчак)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Методы, которыми устанавливались </a:t>
            </a:r>
            <a:r>
              <a:rPr lang="ru-RU" sz="4000" u="sng" dirty="0" smtClean="0"/>
              <a:t>«</a:t>
            </a:r>
            <a:r>
              <a:rPr lang="ru-RU" sz="4000" b="1" u="sng" dirty="0" smtClean="0"/>
              <a:t>Законность и порядок</a:t>
            </a:r>
            <a:r>
              <a:rPr lang="ru-RU" sz="4000" u="sng" dirty="0" smtClean="0"/>
              <a:t>»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12836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DEDEE0"/>
      </a:lt2>
      <a:accent1>
        <a:srgbClr val="000000"/>
      </a:accent1>
      <a:accent2>
        <a:srgbClr val="595959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FFFFFF"/>
      </a:hlink>
      <a:folHlink>
        <a:srgbClr val="FFFF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785</TotalTime>
  <Words>2031</Words>
  <Application>Microsoft Office PowerPoint</Application>
  <PresentationFormat>Экран (4:3)</PresentationFormat>
  <Paragraphs>90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NewsPrint</vt:lpstr>
      <vt:lpstr>Белый террор в России </vt:lpstr>
      <vt:lpstr>Определение</vt:lpstr>
      <vt:lpstr>Цели</vt:lpstr>
      <vt:lpstr>Кем осуществлялся</vt:lpstr>
      <vt:lpstr>Адмирал Колчак</vt:lpstr>
      <vt:lpstr>Начало гражданской войны и приход к власти</vt:lpstr>
      <vt:lpstr>Белый террор в Сибири</vt:lpstr>
      <vt:lpstr>«Приняв крест этой власти в исключительно трудных условиях Гражданской войны и полного расстройства государственных дел и жизни, объявляю, что я не пойду ни по пути реакции, ни по гибельному пути партийности. Главной целью я ставлю создание боеспособной армии, победу над большевиками и установление законности и порядка» (А.В. Колчак)</vt:lpstr>
      <vt:lpstr>Методы, которыми устанавливались «Законность и порядок»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Уильям Сидней Грейвс </vt:lpstr>
      <vt:lpstr>Забайкалье и «Семёновщина»</vt:lpstr>
      <vt:lpstr>Атаман Семёнов</vt:lpstr>
      <vt:lpstr>Мятеж Семёнова</vt:lpstr>
      <vt:lpstr>«Семёновщина»</vt:lpstr>
      <vt:lpstr>«Семёновщина»</vt:lpstr>
      <vt:lpstr>Роберт Унгерн и Артемий Тирбах</vt:lpstr>
      <vt:lpstr>Унгерн</vt:lpstr>
      <vt:lpstr>Отношение Семёнова к террору</vt:lpstr>
      <vt:lpstr>Ледяные походы Корнилова</vt:lpstr>
      <vt:lpstr>Корнилов</vt:lpstr>
      <vt:lpstr>Начало похода</vt:lpstr>
      <vt:lpstr>«Господа офицеры»</vt:lpstr>
      <vt:lpstr>Добровольцы</vt:lpstr>
      <vt:lpstr>Корнилов о терроре</vt:lpstr>
      <vt:lpstr>Интервенция </vt:lpstr>
      <vt:lpstr>Концентрационные лагеря</vt:lpstr>
      <vt:lpstr>Американцы и шотландцы охраняют пленных красноармейцев в Березнике.</vt:lpstr>
      <vt:lpstr>Презентация PowerPoint</vt:lpstr>
      <vt:lpstr>Презентация PowerPoint</vt:lpstr>
      <vt:lpstr>Презентация PowerPoint</vt:lpstr>
      <vt:lpstr>Презентация PowerPoint</vt:lpstr>
      <vt:lpstr>«Охотники на большевиков»</vt:lpstr>
      <vt:lpstr>Чехословацкий корпус</vt:lpstr>
      <vt:lpstr>Чехословацкие каратели</vt:lpstr>
      <vt:lpstr>Презентация PowerPoint</vt:lpstr>
      <vt:lpstr>Поезда смерти</vt:lpstr>
      <vt:lpstr>Красный крест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50</cp:revision>
  <dcterms:created xsi:type="dcterms:W3CDTF">2015-01-20T13:42:09Z</dcterms:created>
  <dcterms:modified xsi:type="dcterms:W3CDTF">2015-04-28T06:47:47Z</dcterms:modified>
</cp:coreProperties>
</file>